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347" r:id="rId6"/>
    <p:sldId id="348" r:id="rId7"/>
    <p:sldId id="319" r:id="rId8"/>
    <p:sldId id="286" r:id="rId9"/>
    <p:sldId id="343" r:id="rId10"/>
    <p:sldId id="288" r:id="rId11"/>
    <p:sldId id="344" r:id="rId12"/>
    <p:sldId id="345" r:id="rId13"/>
    <p:sldId id="346" r:id="rId14"/>
    <p:sldId id="289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2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Europese datastrategie (</a:t>
            </a:r>
            <a:r>
              <a:rPr lang="nl-NL" dirty="0" err="1"/>
              <a:t>vb</a:t>
            </a:r>
            <a:r>
              <a:rPr lang="nl-NL" dirty="0"/>
              <a:t> </a:t>
            </a:r>
            <a:r>
              <a:rPr lang="nl-NL" dirty="0" err="1"/>
              <a:t>HVD’s</a:t>
            </a:r>
            <a:r>
              <a:rPr lang="nl-NL" dirty="0"/>
              <a:t> uit Open Data Directive)</a:t>
            </a:r>
          </a:p>
          <a:p>
            <a:r>
              <a:rPr lang="nl-NL" dirty="0"/>
              <a:t>Federatief Datastelsel (domein overstijgende marktplaats waar vraag en aanbod bij elkaar komen.)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(informatiekundige visie VNG)</a:t>
            </a:r>
          </a:p>
          <a:p>
            <a:r>
              <a:rPr lang="nl-NL" dirty="0"/>
              <a:t>Zicht op Nederland (Visie  GI-beraad met als programma’s : datafundament (organisatie-overstijgend, multifunctioneel</a:t>
            </a:r>
          </a:p>
          <a:p>
            <a:r>
              <a:rPr lang="nl-NL" dirty="0"/>
              <a:t>gegevenslandschap) en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10-12-2024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10-12-2024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10-12-2024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intro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4268067" cy="316222"/>
          </a:xfrm>
        </p:spPr>
        <p:txBody>
          <a:bodyPr/>
          <a:lstStyle/>
          <a:p>
            <a:r>
              <a:rPr lang="nl-NL" dirty="0"/>
              <a:t>Linda van den Brink /Pieter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dinsdag 10 december 2024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kijkje naar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</a:t>
            </a:r>
            <a:b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</a:b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opsomming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van de datasets &amp; </a:t>
            </a: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belangrijkste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metadata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items?bbox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=160.6,-55.95,-170,-25.89</a:t>
            </a: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van items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uit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collectie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binnen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bounding box (of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andere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eenvoudige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kan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via content negotiation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gewenste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format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bv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paginering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collectionId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}/items/{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featureId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individueel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item</a:t>
            </a:r>
          </a:p>
          <a:p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kumimoji="0" lang="en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items?crs</a:t>
            </a:r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=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{</a:t>
            </a:r>
            <a:r>
              <a:rPr kumimoji="0" lang="nl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crsuri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Opvragen in specifiek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De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Agenda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Duur :10:00 tot 16:00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welkom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voorstelrondje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 OAS,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OpenAPI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YAML, OGC API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 de slag met Node en Express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 Standaarden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 API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codering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Express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Eten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Standaarden (Building Blocks Part 1 - 5, CQL, Filter), Geo Enablement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 Blocks in Code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Gebruik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en codering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Makkelijker dan oude generatie services voor web-ontwikkelaars 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werken;</a:t>
            </a:r>
          </a:p>
          <a:p>
            <a:pPr lvl="1"/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;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van Geonovum:</a:t>
            </a:r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IBDS: 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</a:t>
            </a:r>
          </a:p>
          <a:p>
            <a:r>
              <a:rPr lang="nl-NL" dirty="0"/>
              <a:t>Zicht op Nederland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Datafundament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voorbeeld</a:t>
            </a:r>
            <a:r>
              <a:rPr lang="en-US" dirty="0"/>
              <a:t> – API </a:t>
            </a:r>
            <a:r>
              <a:rPr lang="en-US" dirty="0" err="1"/>
              <a:t>bouwstenen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bekijken</a:t>
              </a:r>
              <a:r>
                <a:rPr lang="en-US" sz="1600" dirty="0">
                  <a:solidFill>
                    <a:srgbClr val="002060"/>
                  </a:solidFill>
                </a:rPr>
                <a:t> op </a:t>
              </a:r>
              <a:r>
                <a:rPr lang="en-US" sz="1600" dirty="0" err="1">
                  <a:solidFill>
                    <a:srgbClr val="002060"/>
                  </a:solidFill>
                </a:rPr>
                <a:t>mijn</a:t>
              </a:r>
              <a:r>
                <a:rPr lang="en-US" sz="1600" dirty="0">
                  <a:solidFill>
                    <a:srgbClr val="002060"/>
                  </a:solidFill>
                </a:rPr>
                <a:t> 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lijst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verkeerslichten</a:t>
              </a:r>
              <a:r>
                <a:rPr lang="en-US" sz="1600" dirty="0">
                  <a:solidFill>
                    <a:srgbClr val="002060"/>
                  </a:solidFill>
                </a:rPr>
                <a:t> met </a:t>
              </a:r>
              <a:r>
                <a:rPr lang="en-US" sz="1600" dirty="0" err="1">
                  <a:solidFill>
                    <a:srgbClr val="002060"/>
                  </a:solidFill>
                </a:rPr>
                <a:t>bepaalde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kenmerken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zoek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locaties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recente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boringen</a:t>
              </a:r>
              <a:r>
                <a:rPr lang="en-US" sz="1600" dirty="0">
                  <a:solidFill>
                    <a:srgbClr val="002060"/>
                  </a:solidFill>
                </a:rPr>
                <a:t> 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er </a:t>
              </a:r>
              <a:r>
                <a:rPr lang="en-US" sz="1600" dirty="0" err="1">
                  <a:solidFill>
                    <a:srgbClr val="002060"/>
                  </a:solidFill>
                </a:rPr>
                <a:t>komt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orkaan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geef</a:t>
              </a:r>
              <a:r>
                <a:rPr lang="en-US" sz="1600" dirty="0">
                  <a:solidFill>
                    <a:srgbClr val="002060"/>
                  </a:solidFill>
                </a:rPr>
                <a:t> me </a:t>
              </a:r>
              <a:r>
                <a:rPr lang="en-US" sz="1600" dirty="0" err="1">
                  <a:solidFill>
                    <a:srgbClr val="002060"/>
                  </a:solidFill>
                </a:rPr>
                <a:t>alles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Gebruiker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wil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gegevens</a:t>
            </a:r>
            <a:r>
              <a:rPr lang="en-US" sz="1600" dirty="0">
                <a:solidFill>
                  <a:srgbClr val="002060"/>
                </a:solidFill>
              </a:rPr>
              <a:t> over </a:t>
            </a:r>
            <a:r>
              <a:rPr lang="en-US" sz="1600" dirty="0" err="1">
                <a:solidFill>
                  <a:srgbClr val="002060"/>
                </a:solidFill>
              </a:rPr>
              <a:t>dit</a:t>
            </a:r>
            <a:r>
              <a:rPr lang="en-US" sz="1600" dirty="0">
                <a:solidFill>
                  <a:srgbClr val="002060"/>
                </a:solidFill>
              </a:rPr>
              <a:t> object </a:t>
            </a:r>
            <a:r>
              <a:rPr lang="en-US" sz="1600" dirty="0" err="1">
                <a:solidFill>
                  <a:srgbClr val="002060"/>
                </a:solidFill>
              </a:rPr>
              <a:t>wijzigen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vlieg</a:t>
              </a:r>
              <a:r>
                <a:rPr lang="en-US" sz="1600" dirty="0">
                  <a:solidFill>
                    <a:srgbClr val="002060"/>
                  </a:solidFill>
                </a:rPr>
                <a:t> via </a:t>
              </a:r>
              <a:r>
                <a:rPr lang="en-US" sz="1600" dirty="0" err="1">
                  <a:solidFill>
                    <a:srgbClr val="002060"/>
                  </a:solidFill>
                </a:rPr>
                <a:t>deze</a:t>
              </a:r>
              <a:r>
                <a:rPr lang="en-US" sz="1600" dirty="0">
                  <a:solidFill>
                    <a:srgbClr val="002060"/>
                  </a:solidFill>
                </a:rPr>
                <a:t> route </a:t>
              </a:r>
              <a:r>
                <a:rPr lang="en-US" sz="1600" dirty="0" err="1">
                  <a:solidFill>
                    <a:srgbClr val="002060"/>
                  </a:solidFill>
                </a:rPr>
                <a:t>naar</a:t>
              </a:r>
              <a:r>
                <a:rPr lang="en-US" sz="1600" dirty="0">
                  <a:solidFill>
                    <a:srgbClr val="002060"/>
                  </a:solidFill>
                </a:rPr>
                <a:t> New York, hoe is het </a:t>
              </a:r>
              <a:r>
                <a:rPr lang="en-US" sz="1600" dirty="0" err="1">
                  <a:solidFill>
                    <a:srgbClr val="002060"/>
                  </a:solidFill>
                </a:rPr>
                <a:t>weer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onderweg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kaartje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downloaden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voor</a:t>
              </a:r>
              <a:r>
                <a:rPr lang="en-US" sz="1600" dirty="0">
                  <a:solidFill>
                    <a:srgbClr val="002060"/>
                  </a:solidFill>
                </a:rPr>
                <a:t> in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rapport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AFEF4F-B248-89E2-E206-FF52415E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status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93E8A5-DF38-39B5-4A56-EC8C610D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1pPr>
            <a:lvl2pPr marL="0" marR="0" indent="228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2pPr>
            <a:lvl3pPr marL="0" marR="0" indent="457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3pPr>
            <a:lvl4pPr marL="0" marR="0" indent="685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4pPr>
            <a:lvl5pPr marL="0" marR="0" indent="9144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5pPr>
            <a:lvl6pPr marL="0" marR="0" indent="11430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6pPr>
            <a:lvl7pPr marL="0" marR="0" indent="1371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7pPr>
            <a:lvl8pPr marL="0" marR="0" indent="1600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8pPr>
            <a:lvl9pPr marL="0" marR="0" indent="1828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§"/>
            </a:pPr>
            <a:endParaRPr lang="nl-NL" sz="2100" b="1" dirty="0"/>
          </a:p>
          <a:p>
            <a:pPr algn="l"/>
            <a:r>
              <a:rPr lang="nl-NL" sz="2100" b="1" dirty="0">
                <a:solidFill>
                  <a:srgbClr val="0070C0"/>
                </a:solidFill>
              </a:rPr>
              <a:t>Gereed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Features part 1 en 2 (ook als ISO standaard) (API in </a:t>
            </a:r>
            <a:r>
              <a:rPr lang="nl-NL" sz="2100" dirty="0" err="1"/>
              <a:t>beta</a:t>
            </a:r>
            <a:r>
              <a:rPr lang="nl-NL" sz="2100" dirty="0"/>
              <a:t> PDOK)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Environmental</a:t>
            </a:r>
            <a:r>
              <a:rPr lang="nl-NL" sz="2100" dirty="0"/>
              <a:t> Data Retrieval (EDR) 1.1 (productie API KNMI, 2</a:t>
            </a:r>
            <a:r>
              <a:rPr lang="nl-NL" sz="2100" baseline="30000" dirty="0"/>
              <a:t>e</a:t>
            </a:r>
            <a:r>
              <a:rPr lang="nl-NL" sz="2100" dirty="0"/>
              <a:t> plek Gouden API Award)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Tiles</a:t>
            </a:r>
            <a:r>
              <a:rPr lang="nl-NL" sz="2100" dirty="0"/>
              <a:t> (productie API PDOK)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Processes</a:t>
            </a:r>
            <a:endParaRPr lang="nl-NL" sz="2100" dirty="0"/>
          </a:p>
          <a:p>
            <a:pPr algn="l"/>
            <a:endParaRPr lang="nl-NL" sz="1800" b="1" dirty="0">
              <a:solidFill>
                <a:srgbClr val="FF0000"/>
              </a:solidFill>
            </a:endParaRPr>
          </a:p>
          <a:p>
            <a:pPr algn="l"/>
            <a:endParaRPr lang="nl-NL" sz="1800" b="1" dirty="0">
              <a:solidFill>
                <a:srgbClr val="FF0000"/>
              </a:solidFill>
            </a:endParaRPr>
          </a:p>
          <a:p>
            <a:pPr algn="l"/>
            <a:r>
              <a:rPr lang="nl-NL" sz="1800" b="1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Records – </a:t>
            </a:r>
            <a:r>
              <a:rPr lang="nl-NL" sz="1800" dirty="0">
                <a:solidFill>
                  <a:srgbClr val="FF0000"/>
                </a:solidFill>
              </a:rPr>
              <a:t>in ontwikkeling (consultatie in 2024 verwacht)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3 (filtering) + CQL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4 (CRUD) </a:t>
            </a:r>
            <a:r>
              <a:rPr lang="nl-NL" sz="1800" dirty="0">
                <a:solidFill>
                  <a:srgbClr val="FF0000"/>
                </a:solidFill>
              </a:rPr>
              <a:t>binnenkort in consultatie</a:t>
            </a:r>
            <a:r>
              <a:rPr lang="nl-NL" sz="1800" dirty="0"/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5 </a:t>
            </a:r>
            <a:r>
              <a:rPr lang="nl-NL" sz="1800" dirty="0" err="1"/>
              <a:t>Schemas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binnenkort in consultatie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Maps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Environmental</a:t>
            </a:r>
            <a:r>
              <a:rPr lang="nl-NL" sz="1800" dirty="0"/>
              <a:t> Data Retrieval (EDR) 1.2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Styles</a:t>
            </a:r>
            <a:r>
              <a:rPr lang="nl-NL" sz="1800" dirty="0"/>
              <a:t> 2.0</a:t>
            </a:r>
            <a:r>
              <a:rPr lang="nl-NL" sz="1800" dirty="0">
                <a:solidFill>
                  <a:srgbClr val="FF0000"/>
                </a:solidFill>
              </a:rPr>
              <a:t> 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Processes</a:t>
            </a:r>
            <a:r>
              <a:rPr lang="nl-NL" sz="1800" dirty="0"/>
              <a:t> 2.0 + part 2 + 3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Coverages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3D </a:t>
            </a:r>
            <a:r>
              <a:rPr lang="nl-NL" sz="1800" dirty="0" err="1"/>
              <a:t>Geovolumes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r>
              <a:rPr lang="nl-NL" sz="1800" dirty="0"/>
              <a:t> (PDOK API)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Moving</a:t>
            </a:r>
            <a:r>
              <a:rPr lang="nl-NL" sz="1800" dirty="0"/>
              <a:t> Features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Connected</a:t>
            </a:r>
            <a:r>
              <a:rPr lang="nl-NL" sz="1800" dirty="0"/>
              <a:t> Systems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EDR part 2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r>
              <a:rPr lang="nl-NL" sz="1800" dirty="0" err="1"/>
              <a:t>Subscribe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in consultatie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STAC API community standard </a:t>
            </a:r>
            <a:r>
              <a:rPr lang="nl-NL" sz="1800" dirty="0">
                <a:solidFill>
                  <a:srgbClr val="FF0000"/>
                </a:solidFill>
              </a:rPr>
              <a:t>ter adoptie bij OGC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90525F-A290-49E0-C695-8D7017E7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78" y="2580772"/>
            <a:ext cx="3926306" cy="19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009A365-6B9F-03CE-0D19-7364C7127A68}"/>
              </a:ext>
            </a:extLst>
          </p:cNvPr>
          <p:cNvSpPr txBox="1"/>
          <p:nvPr/>
        </p:nvSpPr>
        <p:spPr>
          <a:xfrm>
            <a:off x="6400801" y="5051503"/>
            <a:ext cx="47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https://www.ogc.org/standards/roadmap/</a:t>
            </a:r>
          </a:p>
        </p:txBody>
      </p:sp>
    </p:spTree>
    <p:extLst>
      <p:ext uri="{BB962C8B-B14F-4D97-AF65-F5344CB8AC3E}">
        <p14:creationId xmlns:p14="http://schemas.microsoft.com/office/powerpoint/2010/main" val="156554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r>
              <a:rPr lang="nl-NL" dirty="0"/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nl-NL" dirty="0"/>
              <a:t>van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</a:t>
            </a:r>
            <a:r>
              <a:rPr lang="nl-NL" dirty="0"/>
              <a:t> of JSON en Swagger presentatie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https://editor.swagger.io/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https://spec.openapis.org/oas/v3.1.0#openapi-object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3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346</TotalTime>
  <Words>779</Words>
  <Application>Microsoft Macintosh PowerPoint</Application>
  <PresentationFormat>Breedbeeld</PresentationFormat>
  <Paragraphs>150</Paragraphs>
  <Slides>12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22" baseType="lpstr">
      <vt:lpstr>Aptos</vt:lpstr>
      <vt:lpstr>Arial</vt:lpstr>
      <vt:lpstr>Calibri</vt:lpstr>
      <vt:lpstr>Lato</vt:lpstr>
      <vt:lpstr>Mont Book</vt:lpstr>
      <vt:lpstr>Open Sans</vt:lpstr>
      <vt:lpstr>SFMono-Regular</vt:lpstr>
      <vt:lpstr>Tenorite</vt:lpstr>
      <vt:lpstr>Wingdings</vt:lpstr>
      <vt:lpstr>Geonovum</vt:lpstr>
      <vt:lpstr>OGC API intro</vt:lpstr>
      <vt:lpstr>Agenda</vt:lpstr>
      <vt:lpstr>Waarom OGC API’s ?</vt:lpstr>
      <vt:lpstr>Belang Geonovum stimuleren OGC-API-gebruik?</vt:lpstr>
      <vt:lpstr>PowerPoint-presentatie</vt:lpstr>
      <vt:lpstr>Deployment model voorbeeld – API bouwstenen</vt:lpstr>
      <vt:lpstr>OGC API status</vt:lpstr>
      <vt:lpstr>OGC API Common – algemene regels</vt:lpstr>
      <vt:lpstr>OpenAPI</vt:lpstr>
      <vt:lpstr>Voorbeeld OAS</vt:lpstr>
      <vt:lpstr>Een kijkje naar OGC API Features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lastModifiedBy>Bart De Lathouwer</cp:lastModifiedBy>
  <cp:revision>2</cp:revision>
  <dcterms:created xsi:type="dcterms:W3CDTF">2023-12-12T13:05:39Z</dcterms:created>
  <dcterms:modified xsi:type="dcterms:W3CDTF">2024-12-10T08:11:21Z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